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1"/>
  </p:sldMasterIdLst>
  <p:sldIdLst>
    <p:sldId id="256" r:id="rId2"/>
    <p:sldId id="262" r:id="rId3"/>
    <p:sldId id="263" r:id="rId4"/>
    <p:sldId id="264" r:id="rId5"/>
    <p:sldId id="265" r:id="rId6"/>
    <p:sldId id="266" r:id="rId7"/>
    <p:sldId id="267" r:id="rId8"/>
    <p:sldId id="268" r:id="rId9"/>
    <p:sldId id="269" r:id="rId10"/>
    <p:sldId id="272" r:id="rId11"/>
    <p:sldId id="271" r:id="rId12"/>
    <p:sldId id="273"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D18F916-B5EC-214E-9D0B-541EA4D675D8}">
          <p14:sldIdLst>
            <p14:sldId id="256"/>
            <p14:sldId id="262"/>
            <p14:sldId id="263"/>
            <p14:sldId id="264"/>
            <p14:sldId id="265"/>
            <p14:sldId id="266"/>
            <p14:sldId id="267"/>
            <p14:sldId id="268"/>
            <p14:sldId id="269"/>
            <p14:sldId id="272"/>
            <p14:sldId id="271"/>
            <p14:sldId id="273"/>
          </p14:sldIdLst>
        </p14:section>
        <p14:section name="Appendix" id="{04C51C63-D509-DB46-B527-EA0ECFAEA719}">
          <p14:sldIdLst>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243"/>
    <p:restoredTop sz="97155"/>
  </p:normalViewPr>
  <p:slideViewPr>
    <p:cSldViewPr snapToGrid="0" snapToObjects="1">
      <p:cViewPr>
        <p:scale>
          <a:sx n="150" d="100"/>
          <a:sy n="150" d="100"/>
        </p:scale>
        <p:origin x="936"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42FFE39-E687-3E48-AA60-7EF5CF473866}" type="datetimeFigureOut">
              <a:rPr lang="en-US" smtClean="0"/>
              <a:t>9/28/21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79730819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FFE39-E687-3E48-AA60-7EF5CF473866}" type="datetimeFigureOut">
              <a:rPr lang="en-US" smtClean="0"/>
              <a:t>9/28/21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1113197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FFE39-E687-3E48-AA60-7EF5CF473866}" type="datetimeFigureOut">
              <a:rPr lang="en-US" smtClean="0"/>
              <a:t>9/28/21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446733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2529" y="245904"/>
            <a:ext cx="11648150" cy="749273"/>
          </a:xfrm>
        </p:spPr>
        <p:txBody>
          <a:bodyPr/>
          <a:lstStyle/>
          <a:p>
            <a:r>
              <a:rPr lang="en-US"/>
              <a:t>Click to edit Master title style</a:t>
            </a:r>
            <a:endParaRPr lang="en-US" dirty="0"/>
          </a:p>
        </p:txBody>
      </p:sp>
      <p:sp>
        <p:nvSpPr>
          <p:cNvPr id="3" name="Content Placeholder 2"/>
          <p:cNvSpPr>
            <a:spLocks noGrp="1"/>
          </p:cNvSpPr>
          <p:nvPr>
            <p:ph idx="1"/>
          </p:nvPr>
        </p:nvSpPr>
        <p:spPr>
          <a:xfrm>
            <a:off x="563335" y="1959430"/>
            <a:ext cx="11136085" cy="37805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742FFE39-E687-3E48-AA60-7EF5CF473866}" type="datetimeFigureOut">
              <a:rPr lang="en-US" smtClean="0"/>
              <a:t>9/28/21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
        <p:nvSpPr>
          <p:cNvPr id="5" name="Text Placeholder 4">
            <a:extLst>
              <a:ext uri="{FF2B5EF4-FFF2-40B4-BE49-F238E27FC236}">
                <a16:creationId xmlns:a16="http://schemas.microsoft.com/office/drawing/2014/main" id="{9BCBA118-E712-AC42-BA21-625531D966A4}"/>
              </a:ext>
            </a:extLst>
          </p:cNvPr>
          <p:cNvSpPr>
            <a:spLocks noGrp="1"/>
          </p:cNvSpPr>
          <p:nvPr>
            <p:ph type="body" sz="quarter" idx="13"/>
          </p:nvPr>
        </p:nvSpPr>
        <p:spPr>
          <a:xfrm>
            <a:off x="320004" y="1057715"/>
            <a:ext cx="11633200" cy="319088"/>
          </a:xfrm>
          <a:noFill/>
          <a:ln>
            <a:noFill/>
          </a:ln>
        </p:spPr>
        <p:style>
          <a:lnRef idx="0">
            <a:scrgbClr r="0" g="0" b="0"/>
          </a:lnRef>
          <a:fillRef idx="0">
            <a:scrgbClr r="0" g="0" b="0"/>
          </a:fillRef>
          <a:effectRef idx="0">
            <a:scrgbClr r="0" g="0" b="0"/>
          </a:effectRef>
          <a:fontRef idx="minor">
            <a:schemeClr val="dk1"/>
          </a:fontRef>
        </p:style>
        <p:txBody>
          <a:bodyPr anchor="ctr"/>
          <a:lstStyle>
            <a:lvl1pPr marL="0" indent="0" algn="ctr">
              <a:buNone/>
              <a:defRPr b="0" i="1">
                <a:ln>
                  <a:noFill/>
                </a:ln>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1644828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42FFE39-E687-3E48-AA60-7EF5CF473866}" type="datetimeFigureOut">
              <a:rPr lang="en-US" smtClean="0"/>
              <a:t>9/28/21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86247444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742FFE39-E687-3E48-AA60-7EF5CF473866}" type="datetimeFigureOut">
              <a:rPr lang="en-US" smtClean="0"/>
              <a:t>9/28/21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620306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42FFE39-E687-3E48-AA60-7EF5CF473866}" type="datetimeFigureOut">
              <a:rPr lang="en-US" smtClean="0"/>
              <a:t>9/28/21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0913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2FFE39-E687-3E48-AA60-7EF5CF473866}" type="datetimeFigureOut">
              <a:rPr lang="en-US" smtClean="0"/>
              <a:t>9/28/21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732456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FFE39-E687-3E48-AA60-7EF5CF473866}" type="datetimeFigureOut">
              <a:rPr lang="en-US" smtClean="0"/>
              <a:t>9/28/21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825331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742FFE39-E687-3E48-AA60-7EF5CF473866}" type="datetimeFigureOut">
              <a:rPr lang="en-US" smtClean="0"/>
              <a:t>9/28/21</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2817040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42FFE39-E687-3E48-AA60-7EF5CF473866}" type="datetimeFigureOut">
              <a:rPr lang="en-US" smtClean="0"/>
              <a:t>9/28/21</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262797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742FFE39-E687-3E48-AA60-7EF5CF473866}" type="datetimeFigureOut">
              <a:rPr lang="en-US" smtClean="0"/>
              <a:t>9/28/21</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EE9F89D-AF7B-EB47-A856-044BECA9F3A1}" type="slidenum">
              <a:rPr lang="en-US" smtClean="0"/>
              <a:t>‹#›</a:t>
            </a:fld>
            <a:endParaRPr lang="en-US"/>
          </a:p>
        </p:txBody>
      </p:sp>
    </p:spTree>
    <p:extLst>
      <p:ext uri="{BB962C8B-B14F-4D97-AF65-F5344CB8AC3E}">
        <p14:creationId xmlns:p14="http://schemas.microsoft.com/office/powerpoint/2010/main" val="3740887406"/>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21D9D-392F-C648-BEF8-29691EB72AEB}"/>
              </a:ext>
            </a:extLst>
          </p:cNvPr>
          <p:cNvSpPr>
            <a:spLocks noGrp="1"/>
          </p:cNvSpPr>
          <p:nvPr>
            <p:ph type="ctrTitle"/>
          </p:nvPr>
        </p:nvSpPr>
        <p:spPr/>
        <p:txBody>
          <a:bodyPr/>
          <a:lstStyle/>
          <a:p>
            <a:r>
              <a:rPr lang="en-US" cap="small" dirty="0"/>
              <a:t>Effects of Job Training on Wages</a:t>
            </a:r>
            <a:br>
              <a:rPr lang="en-US" cap="small" dirty="0"/>
            </a:br>
            <a:r>
              <a:rPr lang="en-US" cap="small" dirty="0"/>
              <a:t>Part 1</a:t>
            </a:r>
            <a:endParaRPr lang="en-US" dirty="0"/>
          </a:p>
        </p:txBody>
      </p:sp>
      <p:sp>
        <p:nvSpPr>
          <p:cNvPr id="3" name="Subtitle 2">
            <a:extLst>
              <a:ext uri="{FF2B5EF4-FFF2-40B4-BE49-F238E27FC236}">
                <a16:creationId xmlns:a16="http://schemas.microsoft.com/office/drawing/2014/main" id="{249B2637-4E2D-2A41-98BC-395AD10EE5E5}"/>
              </a:ext>
            </a:extLst>
          </p:cNvPr>
          <p:cNvSpPr>
            <a:spLocks noGrp="1"/>
          </p:cNvSpPr>
          <p:nvPr>
            <p:ph type="subTitle" idx="1"/>
          </p:nvPr>
        </p:nvSpPr>
        <p:spPr>
          <a:xfrm>
            <a:off x="2947306" y="4352544"/>
            <a:ext cx="6074229" cy="1925792"/>
          </a:xfrm>
        </p:spPr>
        <p:txBody>
          <a:bodyPr>
            <a:normAutofit/>
          </a:bodyPr>
          <a:lstStyle/>
          <a:p>
            <a:r>
              <a:rPr lang="en-US" dirty="0"/>
              <a:t>Team 3 Green</a:t>
            </a:r>
          </a:p>
          <a:p>
            <a:r>
              <a:rPr lang="en-US" dirty="0"/>
              <a:t>Abhijith Tammanagari, Clarissa Ache, Marlyne Hakizimana, Shufan Xia, Tigran Harutyunyan</a:t>
            </a:r>
          </a:p>
        </p:txBody>
      </p:sp>
    </p:spTree>
    <p:extLst>
      <p:ext uri="{BB962C8B-B14F-4D97-AF65-F5344CB8AC3E}">
        <p14:creationId xmlns:p14="http://schemas.microsoft.com/office/powerpoint/2010/main" val="33372210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Model assessment</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5419" y="1277233"/>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Looking at the residuals of the final model, although they do look random, they seem to be concentrated in two levels (Y=0, and Y=~4000), which suggests that a binary variable for the Wage difference may be better for explaining the behavior of this data.</a:t>
            </a:r>
          </a:p>
        </p:txBody>
      </p:sp>
      <p:pic>
        <p:nvPicPr>
          <p:cNvPr id="4" name="Picture 3">
            <a:extLst>
              <a:ext uri="{FF2B5EF4-FFF2-40B4-BE49-F238E27FC236}">
                <a16:creationId xmlns:a16="http://schemas.microsoft.com/office/drawing/2014/main" id="{8C7FBAF5-3900-4541-A595-08F631783B97}"/>
              </a:ext>
            </a:extLst>
          </p:cNvPr>
          <p:cNvPicPr>
            <a:picLocks noChangeAspect="1"/>
          </p:cNvPicPr>
          <p:nvPr/>
        </p:nvPicPr>
        <p:blipFill>
          <a:blip r:embed="rId2"/>
          <a:stretch>
            <a:fillRect/>
          </a:stretch>
        </p:blipFill>
        <p:spPr>
          <a:xfrm>
            <a:off x="2816145" y="2341984"/>
            <a:ext cx="6559711" cy="4046575"/>
          </a:xfrm>
          <a:prstGeom prst="rect">
            <a:avLst/>
          </a:prstGeom>
        </p:spPr>
      </p:pic>
    </p:spTree>
    <p:extLst>
      <p:ext uri="{BB962C8B-B14F-4D97-AF65-F5344CB8AC3E}">
        <p14:creationId xmlns:p14="http://schemas.microsoft.com/office/powerpoint/2010/main" val="3624689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Model assessment</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5419" y="1277233"/>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Again, the response variable looks roughly Normal.  Normality assumption is still plausible.</a:t>
            </a:r>
          </a:p>
        </p:txBody>
      </p:sp>
      <p:pic>
        <p:nvPicPr>
          <p:cNvPr id="9" name="Picture 8">
            <a:extLst>
              <a:ext uri="{FF2B5EF4-FFF2-40B4-BE49-F238E27FC236}">
                <a16:creationId xmlns:a16="http://schemas.microsoft.com/office/drawing/2014/main" id="{C7D97E77-461A-DF41-9A45-89229B8D774E}"/>
              </a:ext>
            </a:extLst>
          </p:cNvPr>
          <p:cNvPicPr>
            <a:picLocks noChangeAspect="1"/>
          </p:cNvPicPr>
          <p:nvPr/>
        </p:nvPicPr>
        <p:blipFill>
          <a:blip r:embed="rId2"/>
          <a:stretch>
            <a:fillRect/>
          </a:stretch>
        </p:blipFill>
        <p:spPr>
          <a:xfrm>
            <a:off x="2810187" y="2337768"/>
            <a:ext cx="6566547" cy="4050792"/>
          </a:xfrm>
          <a:prstGeom prst="rect">
            <a:avLst/>
          </a:prstGeom>
        </p:spPr>
      </p:pic>
    </p:spTree>
    <p:extLst>
      <p:ext uri="{BB962C8B-B14F-4D97-AF65-F5344CB8AC3E}">
        <p14:creationId xmlns:p14="http://schemas.microsoft.com/office/powerpoint/2010/main" val="167205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28FB3-8B6B-984A-9CFD-E952FF5159B6}"/>
              </a:ext>
            </a:extLst>
          </p:cNvPr>
          <p:cNvSpPr>
            <a:spLocks noGrp="1"/>
          </p:cNvSpPr>
          <p:nvPr>
            <p:ph type="title"/>
          </p:nvPr>
        </p:nvSpPr>
        <p:spPr/>
        <p:txBody>
          <a:bodyPr>
            <a:normAutofit fontScale="90000"/>
          </a:bodyPr>
          <a:lstStyle/>
          <a:p>
            <a:r>
              <a:rPr lang="en-US" dirty="0"/>
              <a:t>Outliers</a:t>
            </a:r>
          </a:p>
        </p:txBody>
      </p:sp>
      <p:pic>
        <p:nvPicPr>
          <p:cNvPr id="6" name="Picture 5">
            <a:extLst>
              <a:ext uri="{FF2B5EF4-FFF2-40B4-BE49-F238E27FC236}">
                <a16:creationId xmlns:a16="http://schemas.microsoft.com/office/drawing/2014/main" id="{70AA2CCD-8D86-124E-82DC-B9E6D8079DAC}"/>
              </a:ext>
            </a:extLst>
          </p:cNvPr>
          <p:cNvPicPr>
            <a:picLocks noChangeAspect="1"/>
          </p:cNvPicPr>
          <p:nvPr/>
        </p:nvPicPr>
        <p:blipFill>
          <a:blip r:embed="rId2"/>
          <a:stretch>
            <a:fillRect/>
          </a:stretch>
        </p:blipFill>
        <p:spPr>
          <a:xfrm>
            <a:off x="2849784" y="2436640"/>
            <a:ext cx="6492432" cy="4005072"/>
          </a:xfrm>
          <a:prstGeom prst="rect">
            <a:avLst/>
          </a:prstGeom>
        </p:spPr>
      </p:pic>
      <p:sp>
        <p:nvSpPr>
          <p:cNvPr id="7" name="Content Placeholder 2">
            <a:extLst>
              <a:ext uri="{FF2B5EF4-FFF2-40B4-BE49-F238E27FC236}">
                <a16:creationId xmlns:a16="http://schemas.microsoft.com/office/drawing/2014/main" id="{05E0993F-AC72-174F-A1DE-8A9590964BAC}"/>
              </a:ext>
            </a:extLst>
          </p:cNvPr>
          <p:cNvSpPr txBox="1">
            <a:spLocks/>
          </p:cNvSpPr>
          <p:nvPr/>
        </p:nvSpPr>
        <p:spPr>
          <a:xfrm>
            <a:off x="525419" y="1277233"/>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As expected, the one point with highest influence is the one with the largest salary difference.</a:t>
            </a:r>
          </a:p>
          <a:p>
            <a:r>
              <a:rPr lang="en-US" dirty="0"/>
              <a:t>The Cook’s Distance for this all points is still below the 0.5 threshold</a:t>
            </a:r>
          </a:p>
        </p:txBody>
      </p:sp>
    </p:spTree>
    <p:extLst>
      <p:ext uri="{BB962C8B-B14F-4D97-AF65-F5344CB8AC3E}">
        <p14:creationId xmlns:p14="http://schemas.microsoft.com/office/powerpoint/2010/main" val="3569071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Model building &amp; VALIDATION</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solidFill>
                  <a:schemeClr val="tx1"/>
                </a:solidFill>
                <a:latin typeface="Arial" panose="020B0604020202020204" pitchFamily="34" charset="0"/>
                <a:cs typeface="Arial" panose="020B0604020202020204" pitchFamily="34" charset="0"/>
              </a:rPr>
              <a:t>Talking Points:</a:t>
            </a:r>
          </a:p>
          <a:p>
            <a:pPr marL="171450" indent="-171450">
              <a:buFontTx/>
              <a:buChar char="-"/>
            </a:pPr>
            <a:r>
              <a:rPr lang="en-US" sz="1200" dirty="0">
                <a:solidFill>
                  <a:schemeClr val="tx1"/>
                </a:solidFill>
                <a:latin typeface="Arial" panose="020B0604020202020204" pitchFamily="34" charset="0"/>
                <a:cs typeface="Arial" panose="020B0604020202020204" pitchFamily="34" charset="0"/>
              </a:rPr>
              <a:t>Explain how we got to this model</a:t>
            </a:r>
          </a:p>
          <a:p>
            <a:pPr marL="171450" indent="-171450">
              <a:buFontTx/>
              <a:buChar char="-"/>
            </a:pPr>
            <a:r>
              <a:rPr lang="en-US" sz="1200" dirty="0">
                <a:solidFill>
                  <a:schemeClr val="tx1"/>
                </a:solidFill>
                <a:latin typeface="Arial" panose="020B0604020202020204" pitchFamily="34" charset="0"/>
                <a:cs typeface="Arial" panose="020B0604020202020204" pitchFamily="34" charset="0"/>
              </a:rPr>
              <a:t>Model validation:</a:t>
            </a:r>
          </a:p>
          <a:p>
            <a:pPr marL="628650" lvl="1" indent="-171450">
              <a:buFontTx/>
              <a:buChar char="-"/>
            </a:pPr>
            <a:r>
              <a:rPr lang="en-US" sz="1200" dirty="0">
                <a:solidFill>
                  <a:schemeClr val="tx1"/>
                </a:solidFill>
                <a:latin typeface="Arial" panose="020B0604020202020204" pitchFamily="34" charset="0"/>
                <a:cs typeface="Arial" panose="020B0604020202020204" pitchFamily="34" charset="0"/>
              </a:rPr>
              <a:t>The R-squared is low</a:t>
            </a:r>
          </a:p>
          <a:p>
            <a:pPr marL="171450" indent="-171450">
              <a:buFontTx/>
              <a:buChar char="-"/>
            </a:pPr>
            <a:endParaRPr lang="en-US" sz="1200" dirty="0">
              <a:solidFill>
                <a:schemeClr val="tx1"/>
              </a:solidFill>
              <a:latin typeface="Arial" panose="020B0604020202020204" pitchFamily="34" charset="0"/>
              <a:cs typeface="Arial" panose="020B0604020202020204" pitchFamily="34" charset="0"/>
            </a:endParaRP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618067" y="1246743"/>
            <a:ext cx="11116733" cy="5035524"/>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b="1" dirty="0"/>
              <a:t>Model Building</a:t>
            </a:r>
          </a:p>
          <a:p>
            <a:pPr/>
            <a:r>
              <a:rPr lang="en-US" dirty="0"/>
              <a:t>Used stepwise with AIC to simplify the model because we are using this model to understand relationships between variables, not necessarily predict an outcome</a:t>
            </a:r>
          </a:p>
          <a:p>
            <a:pPr/>
            <a:r>
              <a:rPr lang="en-US" dirty="0"/>
              <a:t>Performed Chi-squared test to test significance of race variables (Black and Hispanic), years of education, non-degree and their interactions with the Treatment variable.</a:t>
            </a:r>
          </a:p>
          <a:p>
            <a:pPr lvl="1"/>
            <a:r>
              <a:rPr lang="en-US" dirty="0"/>
              <a:t>None are significant, therefore, they were excluded from the model</a:t>
            </a:r>
          </a:p>
          <a:p>
            <a:pPr/>
            <a:r>
              <a:rPr lang="en-US" dirty="0"/>
              <a:t>Checked high leverage points. There are a few, however, none have high influence (Cook’s distance). No observations were removed as outliers.</a:t>
            </a:r>
          </a:p>
          <a:p>
            <a:pPr/>
            <a:r>
              <a:rPr lang="en-US" dirty="0"/>
              <a:t>Multicollinearity was also checked.  Variables included in the model have low correlation.</a:t>
            </a:r>
          </a:p>
          <a:p>
            <a:pPr marL="0" indent="0">
              <a:buNone/>
            </a:pPr>
            <a:endParaRPr lang="en-US" dirty="0"/>
          </a:p>
          <a:p>
            <a:pPr marL="0" indent="0">
              <a:buNone/>
            </a:pPr>
            <a:r>
              <a:rPr lang="en-US" b="1" dirty="0"/>
              <a:t>Model Validation:</a:t>
            </a:r>
          </a:p>
          <a:p>
            <a:pPr/>
            <a:r>
              <a:rPr lang="en-US" dirty="0"/>
              <a:t>R-squared of the final model is %8</a:t>
            </a:r>
          </a:p>
        </p:txBody>
      </p:sp>
    </p:spTree>
    <p:extLst>
      <p:ext uri="{BB962C8B-B14F-4D97-AF65-F5344CB8AC3E}">
        <p14:creationId xmlns:p14="http://schemas.microsoft.com/office/powerpoint/2010/main" val="1553366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Data &amp; project objective</a:t>
            </a:r>
          </a:p>
        </p:txBody>
      </p:sp>
      <p:sp>
        <p:nvSpPr>
          <p:cNvPr id="3" name="Content Placeholder 2">
            <a:extLst>
              <a:ext uri="{FF2B5EF4-FFF2-40B4-BE49-F238E27FC236}">
                <a16:creationId xmlns:a16="http://schemas.microsoft.com/office/drawing/2014/main" id="{7AD802FB-6C64-1F45-92BC-61A9EA7EF421}"/>
              </a:ext>
            </a:extLst>
          </p:cNvPr>
          <p:cNvSpPr>
            <a:spLocks noGrp="1"/>
          </p:cNvSpPr>
          <p:nvPr>
            <p:ph idx="1"/>
          </p:nvPr>
        </p:nvSpPr>
        <p:spPr>
          <a:xfrm>
            <a:off x="527957" y="1361901"/>
            <a:ext cx="11136085" cy="4821616"/>
          </a:xfrm>
        </p:spPr>
        <p:txBody>
          <a:bodyPr>
            <a:normAutofit/>
          </a:bodyPr>
          <a:lstStyle/>
          <a:p>
            <a:r>
              <a:rPr lang="en-US" b="1" dirty="0"/>
              <a:t>The National Supported Work (NSW) experiment: </a:t>
            </a:r>
            <a:r>
              <a:rPr lang="en-US" dirty="0"/>
              <a:t>Researchers in the 1970s wanted to assess whether or not job training for disadvantaged workers had an effect on their wages. </a:t>
            </a:r>
            <a:r>
              <a:rPr lang="en-US" sz="1800" dirty="0"/>
              <a:t>In the data provided we have two groups:</a:t>
            </a:r>
          </a:p>
          <a:p>
            <a:r>
              <a:rPr lang="en-US" dirty="0"/>
              <a:t>This data was originally analyzed in a highly influential paper by the economist Robert Lalonde</a:t>
            </a:r>
          </a:p>
          <a:p>
            <a:pPr lvl="1"/>
            <a:r>
              <a:rPr lang="en-US" sz="1800" dirty="0"/>
              <a:t>He used data from the randomized experiment (NSW) and “examined the extend to which non-experimental estimators can replicate the unbiased experimental estimate of the treatment units and non-experimental comparison units”</a:t>
            </a:r>
          </a:p>
          <a:p>
            <a:pPr lvl="1"/>
            <a:r>
              <a:rPr lang="en-US" sz="1800" dirty="0"/>
              <a:t>We are also going to use a regression to explain the outcome of the experiment with experimental and non-experimental estimators</a:t>
            </a:r>
          </a:p>
          <a:p>
            <a:r>
              <a:rPr lang="en-US" b="1" dirty="0"/>
              <a:t>Is there evidence that workers who receive job training tend to earn higher wages than workers who do not receive job training?</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556657" cy="181247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dirty="0">
                <a:solidFill>
                  <a:schemeClr val="tx1"/>
                </a:solidFill>
                <a:latin typeface="Arial" panose="020B0604020202020204" pitchFamily="34" charset="0"/>
                <a:cs typeface="Arial" panose="020B0604020202020204" pitchFamily="34" charset="0"/>
              </a:rPr>
              <a:t>This is just a recap of the project assignment and what we are trying to accomplish</a:t>
            </a:r>
          </a:p>
          <a:p>
            <a:endParaRPr lang="en-US" sz="1200" dirty="0">
              <a:solidFill>
                <a:schemeClr val="tx1"/>
              </a:solidFill>
              <a:latin typeface="Arial" panose="020B0604020202020204" pitchFamily="34" charset="0"/>
              <a:cs typeface="Arial" panose="020B0604020202020204" pitchFamily="34" charset="0"/>
            </a:endParaRPr>
          </a:p>
          <a:p>
            <a:r>
              <a:rPr lang="en-US" sz="1200" dirty="0">
                <a:solidFill>
                  <a:schemeClr val="tx1"/>
                </a:solidFill>
                <a:latin typeface="Arial" panose="020B0604020202020204" pitchFamily="34" charset="0"/>
                <a:cs typeface="Arial" panose="020B0604020202020204" pitchFamily="34" charset="0"/>
              </a:rPr>
              <a:t>The “intro” to the report</a:t>
            </a:r>
          </a:p>
        </p:txBody>
      </p:sp>
    </p:spTree>
    <p:extLst>
      <p:ext uri="{BB962C8B-B14F-4D97-AF65-F5344CB8AC3E}">
        <p14:creationId xmlns:p14="http://schemas.microsoft.com/office/powerpoint/2010/main" val="1735166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Data &amp; project objective</a:t>
            </a:r>
          </a:p>
        </p:txBody>
      </p:sp>
      <p:sp>
        <p:nvSpPr>
          <p:cNvPr id="3" name="Content Placeholder 2">
            <a:extLst>
              <a:ext uri="{FF2B5EF4-FFF2-40B4-BE49-F238E27FC236}">
                <a16:creationId xmlns:a16="http://schemas.microsoft.com/office/drawing/2014/main" id="{7AD802FB-6C64-1F45-92BC-61A9EA7EF421}"/>
              </a:ext>
            </a:extLst>
          </p:cNvPr>
          <p:cNvSpPr>
            <a:spLocks noGrp="1"/>
          </p:cNvSpPr>
          <p:nvPr>
            <p:ph idx="1"/>
          </p:nvPr>
        </p:nvSpPr>
        <p:spPr>
          <a:xfrm>
            <a:off x="527957" y="1361900"/>
            <a:ext cx="11136085" cy="5111327"/>
          </a:xfrm>
        </p:spPr>
        <p:txBody>
          <a:bodyPr>
            <a:normAutofit fontScale="92500" lnSpcReduction="10000"/>
          </a:bodyPr>
          <a:lstStyle/>
          <a:p>
            <a:r>
              <a:rPr lang="en-US" sz="1800" dirty="0"/>
              <a:t>Data for this analysis includes:</a:t>
            </a:r>
          </a:p>
          <a:p>
            <a:pPr marL="1028700" lvl="3" indent="-342900">
              <a:buFont typeface="+mj-lt"/>
              <a:buAutoNum type="arabicPeriod"/>
            </a:pPr>
            <a:r>
              <a:rPr lang="en-US" sz="1800" dirty="0"/>
              <a:t>The </a:t>
            </a:r>
            <a:r>
              <a:rPr lang="en-US" sz="1800" b="1" dirty="0"/>
              <a:t>treatment group</a:t>
            </a:r>
            <a:r>
              <a:rPr lang="en-US" sz="1800" dirty="0"/>
              <a:t> (those who received the training) includes male participants within a subset from NSW data for which 1974 earnings can be obtained</a:t>
            </a:r>
          </a:p>
          <a:p>
            <a:pPr marL="1028700" lvl="3" indent="-342900">
              <a:buFont typeface="+mj-lt"/>
              <a:buAutoNum type="arabicPeriod"/>
            </a:pPr>
            <a:r>
              <a:rPr lang="en-US" sz="1800" dirty="0"/>
              <a:t>The </a:t>
            </a:r>
            <a:r>
              <a:rPr lang="en-US" sz="1800" b="1" dirty="0"/>
              <a:t>control group </a:t>
            </a:r>
            <a:r>
              <a:rPr lang="en-US" sz="1800" dirty="0"/>
              <a:t>(those who did not receive the training) includes all the unemployed males in 1976 whose income in 1975 was below the poverty level. Not obtained as part of the NSW experiment.</a:t>
            </a:r>
          </a:p>
          <a:p>
            <a:r>
              <a:rPr lang="en-US" dirty="0"/>
              <a:t>Variables obtained:</a:t>
            </a:r>
          </a:p>
          <a:p>
            <a:endParaRPr lang="en-US" dirty="0"/>
          </a:p>
          <a:p>
            <a:endParaRPr lang="en-US" dirty="0"/>
          </a:p>
          <a:p>
            <a:endParaRPr lang="en-US" dirty="0"/>
          </a:p>
          <a:p>
            <a:endParaRPr lang="en-US" dirty="0"/>
          </a:p>
          <a:p>
            <a:endParaRPr lang="en-US" dirty="0"/>
          </a:p>
          <a:p>
            <a:endParaRPr lang="en-US" dirty="0"/>
          </a:p>
          <a:p>
            <a:endParaRPr lang="en-US" dirty="0"/>
          </a:p>
          <a:p>
            <a:r>
              <a:rPr lang="en-US" dirty="0"/>
              <a:t>We will fit a </a:t>
            </a:r>
            <a:r>
              <a:rPr lang="en-US" b="1" dirty="0"/>
              <a:t>multiple</a:t>
            </a:r>
            <a:r>
              <a:rPr lang="en-US" dirty="0"/>
              <a:t> </a:t>
            </a:r>
            <a:r>
              <a:rPr lang="en-US" b="1" dirty="0"/>
              <a:t>linear regression model </a:t>
            </a:r>
            <a:r>
              <a:rPr lang="en-US" dirty="0"/>
              <a:t>to this data to predict the difference of wage between 1974 and 1978</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solidFill>
                  <a:schemeClr val="tx1"/>
                </a:solidFill>
                <a:latin typeface="Arial" panose="020B0604020202020204" pitchFamily="34" charset="0"/>
                <a:cs typeface="Arial" panose="020B0604020202020204" pitchFamily="34" charset="0"/>
              </a:rPr>
              <a:t>Talking Points:</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did not use the re75 data because we creased a new response variable that is the difference in wage between 1974 and 1978 </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used the difference instead of the total wage in 1978 because the effect of the training does depend on the starting salary</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think that by subtracting the starting salary (which is the one BEFORE the training program started), we can sort of “normalize” the response variable so that we estimate the effect of our predictors the same way for the any employee that qualifies for the NSW</a:t>
            </a:r>
          </a:p>
          <a:p>
            <a:pPr marL="171450"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C3F07979-F480-7148-9875-AF3B42027001}"/>
              </a:ext>
            </a:extLst>
          </p:cNvPr>
          <p:cNvGraphicFramePr>
            <a:graphicFrameLocks noGrp="1"/>
          </p:cNvGraphicFramePr>
          <p:nvPr/>
        </p:nvGraphicFramePr>
        <p:xfrm>
          <a:off x="830223" y="3272026"/>
          <a:ext cx="10531551" cy="2405142"/>
        </p:xfrm>
        <a:graphic>
          <a:graphicData uri="http://schemas.openxmlformats.org/drawingml/2006/table">
            <a:tbl>
              <a:tblPr>
                <a:tableStyleId>{2D5ABB26-0587-4C30-8999-92F81FD0307C}</a:tableStyleId>
              </a:tblPr>
              <a:tblGrid>
                <a:gridCol w="3084240">
                  <a:extLst>
                    <a:ext uri="{9D8B030D-6E8A-4147-A177-3AD203B41FA5}">
                      <a16:colId xmlns:a16="http://schemas.microsoft.com/office/drawing/2014/main" val="647070724"/>
                    </a:ext>
                  </a:extLst>
                </a:gridCol>
                <a:gridCol w="3084240">
                  <a:extLst>
                    <a:ext uri="{9D8B030D-6E8A-4147-A177-3AD203B41FA5}">
                      <a16:colId xmlns:a16="http://schemas.microsoft.com/office/drawing/2014/main" val="3141645327"/>
                    </a:ext>
                  </a:extLst>
                </a:gridCol>
                <a:gridCol w="4363071">
                  <a:extLst>
                    <a:ext uri="{9D8B030D-6E8A-4147-A177-3AD203B41FA5}">
                      <a16:colId xmlns:a16="http://schemas.microsoft.com/office/drawing/2014/main" val="1571182060"/>
                    </a:ext>
                  </a:extLst>
                </a:gridCol>
              </a:tblGrid>
              <a:tr h="142196">
                <a:tc>
                  <a:txBody>
                    <a:bodyPr/>
                    <a:lstStyle/>
                    <a:p>
                      <a:pPr algn="l" fontAlgn="b"/>
                      <a:r>
                        <a:rPr lang="en-US" sz="1200" b="1" dirty="0">
                          <a:effectLst/>
                        </a:rPr>
                        <a:t>Variable Name</a:t>
                      </a:r>
                    </a:p>
                  </a:txBody>
                  <a:tcPr marL="32019" marR="32019" marT="32019" marB="32019"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b="1" dirty="0">
                          <a:effectLst/>
                        </a:rPr>
                        <a:t>Type</a:t>
                      </a:r>
                    </a:p>
                  </a:txBody>
                  <a:tcPr marL="32019" marR="32019" marT="32019" marB="32019"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b="1" dirty="0">
                          <a:effectLst/>
                        </a:rPr>
                        <a:t>Description</a:t>
                      </a:r>
                    </a:p>
                  </a:txBody>
                  <a:tcPr marL="32019" marR="32019" marT="32019" marB="32019"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5377934"/>
                  </a:ext>
                </a:extLst>
              </a:tr>
              <a:tr h="247514">
                <a:tc>
                  <a:txBody>
                    <a:bodyPr/>
                    <a:lstStyle/>
                    <a:p>
                      <a:pPr algn="l" fontAlgn="t"/>
                      <a:r>
                        <a:rPr lang="en-US" sz="1200" dirty="0">
                          <a:effectLst/>
                        </a:rPr>
                        <a:t>treat</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a:effectLst/>
                        </a:rPr>
                        <a:t>1 if participant received job training, 0 if participant did not receive job training.</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6153558"/>
                  </a:ext>
                </a:extLst>
              </a:tr>
              <a:tr h="142196">
                <a:tc>
                  <a:txBody>
                    <a:bodyPr/>
                    <a:lstStyle/>
                    <a:p>
                      <a:pPr algn="l" fontAlgn="t"/>
                      <a:r>
                        <a:rPr lang="en-US" sz="1200" dirty="0">
                          <a:effectLst/>
                        </a:rPr>
                        <a:t>age</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Numeric, discrete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age in years</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9999565"/>
                  </a:ext>
                </a:extLst>
              </a:tr>
              <a:tr h="142196">
                <a:tc>
                  <a:txBody>
                    <a:bodyPr/>
                    <a:lstStyle/>
                    <a:p>
                      <a:pPr algn="l" fontAlgn="t"/>
                      <a:r>
                        <a:rPr lang="en-US" sz="1200">
                          <a:effectLst/>
                        </a:rPr>
                        <a:t>educ</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dirty="0">
                          <a:effectLst/>
                        </a:rPr>
                        <a:t>Numeric, discrete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years of education</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8307507"/>
                  </a:ext>
                </a:extLst>
              </a:tr>
              <a:tr h="142196">
                <a:tc>
                  <a:txBody>
                    <a:bodyPr/>
                    <a:lstStyle/>
                    <a:p>
                      <a:pPr algn="l" fontAlgn="t"/>
                      <a:r>
                        <a:rPr lang="en-US" sz="1200" dirty="0">
                          <a:effectLst/>
                        </a:rPr>
                        <a:t>black</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race is black,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09965022"/>
                  </a:ext>
                </a:extLst>
              </a:tr>
              <a:tr h="142196">
                <a:tc>
                  <a:txBody>
                    <a:bodyPr/>
                    <a:lstStyle/>
                    <a:p>
                      <a:pPr algn="l" fontAlgn="t"/>
                      <a:r>
                        <a:rPr lang="en-US" sz="1200" dirty="0" err="1">
                          <a:effectLst/>
                        </a:rPr>
                        <a:t>hisp</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a:effectLst/>
                        </a:rPr>
                        <a:t>1 if Hispanic ethnicity,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0580657"/>
                  </a:ext>
                </a:extLst>
              </a:tr>
              <a:tr h="142196">
                <a:tc>
                  <a:txBody>
                    <a:bodyPr/>
                    <a:lstStyle/>
                    <a:p>
                      <a:pPr algn="l" fontAlgn="t"/>
                      <a:r>
                        <a:rPr lang="en-US" sz="1200">
                          <a:effectLst/>
                        </a:rPr>
                        <a:t>married</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married,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0077980"/>
                  </a:ext>
                </a:extLst>
              </a:tr>
              <a:tr h="142196">
                <a:tc>
                  <a:txBody>
                    <a:bodyPr/>
                    <a:lstStyle/>
                    <a:p>
                      <a:pPr algn="l" fontAlgn="t"/>
                      <a:r>
                        <a:rPr lang="en-US" sz="1200" dirty="0" err="1">
                          <a:effectLst/>
                        </a:rPr>
                        <a:t>nodegree</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participant dropped out of high school,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9991526"/>
                  </a:ext>
                </a:extLst>
              </a:tr>
              <a:tr h="142196">
                <a:tc>
                  <a:txBody>
                    <a:bodyPr/>
                    <a:lstStyle/>
                    <a:p>
                      <a:pPr algn="l" fontAlgn="t"/>
                      <a:r>
                        <a:rPr lang="en-US" sz="1200" dirty="0">
                          <a:effectLst/>
                        </a:rPr>
                        <a:t>differ7874</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l" fontAlgn="t"/>
                      <a:r>
                        <a:rPr lang="en-US" sz="1200" dirty="0">
                          <a:effectLst/>
                        </a:rPr>
                        <a:t>Numeric, continuous (response variable)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l" fontAlgn="t"/>
                      <a:r>
                        <a:rPr lang="en-US" sz="1200" dirty="0">
                          <a:effectLst/>
                        </a:rPr>
                        <a:t>real annual earnings difference from 1978 -1974.</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635042483"/>
                  </a:ext>
                </a:extLst>
              </a:tr>
            </a:tbl>
          </a:graphicData>
        </a:graphic>
      </p:graphicFrame>
    </p:spTree>
    <p:extLst>
      <p:ext uri="{BB962C8B-B14F-4D97-AF65-F5344CB8AC3E}">
        <p14:creationId xmlns:p14="http://schemas.microsoft.com/office/powerpoint/2010/main" val="4272221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Observation counts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Briefly go through number of observations for predictors</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Mention interactions for which there are not enough data</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highlight>
                  <a:srgbClr val="FFFF00"/>
                </a:highlight>
              </a:rPr>
              <a:t>Number of observations for each variable’s levels and interactions.</a:t>
            </a:r>
          </a:p>
          <a:p>
            <a:r>
              <a:rPr lang="en-US" dirty="0">
                <a:highlight>
                  <a:srgbClr val="FFFF00"/>
                </a:highlight>
              </a:rPr>
              <a:t>[PLACEHOLDER]</a:t>
            </a:r>
          </a:p>
        </p:txBody>
      </p:sp>
    </p:spTree>
    <p:extLst>
      <p:ext uri="{BB962C8B-B14F-4D97-AF65-F5344CB8AC3E}">
        <p14:creationId xmlns:p14="http://schemas.microsoft.com/office/powerpoint/2010/main" val="3394087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Response variable</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Mention this is a good thing since that is an assumption of the model we are using</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Response variable roughly follows a normal distribution</a:t>
            </a:r>
          </a:p>
        </p:txBody>
      </p:sp>
      <p:pic>
        <p:nvPicPr>
          <p:cNvPr id="4" name="Picture 3">
            <a:extLst>
              <a:ext uri="{FF2B5EF4-FFF2-40B4-BE49-F238E27FC236}">
                <a16:creationId xmlns:a16="http://schemas.microsoft.com/office/drawing/2014/main" id="{1512C197-B8A0-8748-A0BE-1F13E6964EB7}"/>
              </a:ext>
            </a:extLst>
          </p:cNvPr>
          <p:cNvPicPr>
            <a:picLocks noChangeAspect="1"/>
          </p:cNvPicPr>
          <p:nvPr/>
        </p:nvPicPr>
        <p:blipFill>
          <a:blip r:embed="rId2"/>
          <a:stretch>
            <a:fillRect/>
          </a:stretch>
        </p:blipFill>
        <p:spPr>
          <a:xfrm>
            <a:off x="527957" y="1946178"/>
            <a:ext cx="6963833" cy="4295871"/>
          </a:xfrm>
          <a:prstGeom prst="rect">
            <a:avLst/>
          </a:prstGeom>
        </p:spPr>
      </p:pic>
      <p:sp>
        <p:nvSpPr>
          <p:cNvPr id="7" name="TextBox 6">
            <a:extLst>
              <a:ext uri="{FF2B5EF4-FFF2-40B4-BE49-F238E27FC236}">
                <a16:creationId xmlns:a16="http://schemas.microsoft.com/office/drawing/2014/main" id="{E53262DE-137B-9E45-ACFB-CA645438617D}"/>
              </a:ext>
            </a:extLst>
          </p:cNvPr>
          <p:cNvSpPr txBox="1"/>
          <p:nvPr/>
        </p:nvSpPr>
        <p:spPr>
          <a:xfrm>
            <a:off x="7941733" y="1946178"/>
            <a:ext cx="3722309" cy="2031325"/>
          </a:xfrm>
          <a:prstGeom prst="rect">
            <a:avLst/>
          </a:prstGeom>
          <a:noFill/>
        </p:spPr>
        <p:txBody>
          <a:bodyPr wrap="square" rtlCol="0">
            <a:spAutoFit/>
          </a:bodyPr>
          <a:lstStyle/>
          <a:p>
            <a:r>
              <a:rPr lang="en-US" dirty="0"/>
              <a:t>On average, the Difference in wage for all observation is $ 2,235.29</a:t>
            </a:r>
          </a:p>
          <a:p>
            <a:r>
              <a:rPr lang="en-US" dirty="0"/>
              <a:t>Min = - $ 25,256.80</a:t>
            </a:r>
          </a:p>
          <a:p>
            <a:r>
              <a:rPr lang="en-US" dirty="0"/>
              <a:t>Max =  $ 60,307.93</a:t>
            </a:r>
          </a:p>
          <a:p>
            <a:endParaRPr lang="en-US" dirty="0"/>
          </a:p>
          <a:p>
            <a:r>
              <a:rPr lang="en-US" dirty="0"/>
              <a:t>Only one observations has a Wage difference between 60,000 and 70,000</a:t>
            </a:r>
          </a:p>
        </p:txBody>
      </p:sp>
      <p:cxnSp>
        <p:nvCxnSpPr>
          <p:cNvPr id="9" name="Straight Arrow Connector 8">
            <a:extLst>
              <a:ext uri="{FF2B5EF4-FFF2-40B4-BE49-F238E27FC236}">
                <a16:creationId xmlns:a16="http://schemas.microsoft.com/office/drawing/2014/main" id="{A0655EE3-7B6F-A049-8B0B-E0E2D520978E}"/>
              </a:ext>
            </a:extLst>
          </p:cNvPr>
          <p:cNvCxnSpPr>
            <a:cxnSpLocks/>
            <a:stCxn id="10" idx="1"/>
          </p:cNvCxnSpPr>
          <p:nvPr/>
        </p:nvCxnSpPr>
        <p:spPr>
          <a:xfrm flipH="1">
            <a:off x="6663268" y="3635518"/>
            <a:ext cx="1193798" cy="145294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ED583204-E2F1-644B-953F-8E5567CC7B01}"/>
              </a:ext>
            </a:extLst>
          </p:cNvPr>
          <p:cNvSpPr/>
          <p:nvPr/>
        </p:nvSpPr>
        <p:spPr>
          <a:xfrm>
            <a:off x="7857066" y="3293533"/>
            <a:ext cx="3806975" cy="68397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1766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predictors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Looks like the “training” may have an effect in the wage difference, which is what we are trying to predict</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We expect the treatment (or training) variable to have an effect on the difference of wages</a:t>
            </a:r>
          </a:p>
        </p:txBody>
      </p:sp>
      <p:pic>
        <p:nvPicPr>
          <p:cNvPr id="10" name="Picture 9">
            <a:extLst>
              <a:ext uri="{FF2B5EF4-FFF2-40B4-BE49-F238E27FC236}">
                <a16:creationId xmlns:a16="http://schemas.microsoft.com/office/drawing/2014/main" id="{78EAA4E2-AD7C-7347-AF5B-94EDDFE525CD}"/>
              </a:ext>
            </a:extLst>
          </p:cNvPr>
          <p:cNvPicPr>
            <a:picLocks noChangeAspect="1"/>
          </p:cNvPicPr>
          <p:nvPr/>
        </p:nvPicPr>
        <p:blipFill>
          <a:blip r:embed="rId2"/>
          <a:stretch>
            <a:fillRect/>
          </a:stretch>
        </p:blipFill>
        <p:spPr>
          <a:xfrm>
            <a:off x="527957" y="1820661"/>
            <a:ext cx="7241159" cy="4652566"/>
          </a:xfrm>
          <a:prstGeom prst="rect">
            <a:avLst/>
          </a:prstGeom>
        </p:spPr>
      </p:pic>
      <p:pic>
        <p:nvPicPr>
          <p:cNvPr id="12" name="Picture 11">
            <a:extLst>
              <a:ext uri="{FF2B5EF4-FFF2-40B4-BE49-F238E27FC236}">
                <a16:creationId xmlns:a16="http://schemas.microsoft.com/office/drawing/2014/main" id="{A8BDF4C6-3F3C-7448-9F4B-1587D445E0D1}"/>
              </a:ext>
            </a:extLst>
          </p:cNvPr>
          <p:cNvPicPr>
            <a:picLocks noChangeAspect="1"/>
          </p:cNvPicPr>
          <p:nvPr/>
        </p:nvPicPr>
        <p:blipFill>
          <a:blip r:embed="rId3"/>
          <a:stretch>
            <a:fillRect/>
          </a:stretch>
        </p:blipFill>
        <p:spPr>
          <a:xfrm>
            <a:off x="8442747" y="1807505"/>
            <a:ext cx="3517932" cy="2170153"/>
          </a:xfrm>
          <a:prstGeom prst="rect">
            <a:avLst/>
          </a:prstGeom>
        </p:spPr>
      </p:pic>
      <p:sp>
        <p:nvSpPr>
          <p:cNvPr id="21" name="TextBox 20">
            <a:extLst>
              <a:ext uri="{FF2B5EF4-FFF2-40B4-BE49-F238E27FC236}">
                <a16:creationId xmlns:a16="http://schemas.microsoft.com/office/drawing/2014/main" id="{F406EE31-E939-1144-84FD-B53BA286079E}"/>
              </a:ext>
            </a:extLst>
          </p:cNvPr>
          <p:cNvSpPr txBox="1"/>
          <p:nvPr/>
        </p:nvSpPr>
        <p:spPr>
          <a:xfrm>
            <a:off x="8442747" y="4146944"/>
            <a:ext cx="3517932" cy="923330"/>
          </a:xfrm>
          <a:prstGeom prst="rect">
            <a:avLst/>
          </a:prstGeom>
          <a:noFill/>
        </p:spPr>
        <p:txBody>
          <a:bodyPr wrap="square" rtlCol="0">
            <a:spAutoFit/>
          </a:bodyPr>
          <a:lstStyle/>
          <a:p>
            <a:r>
              <a:rPr lang="en-US" dirty="0"/>
              <a:t>This is the same graph but taking a closer look at the difference in the median.</a:t>
            </a:r>
          </a:p>
        </p:txBody>
      </p:sp>
      <p:sp>
        <p:nvSpPr>
          <p:cNvPr id="22" name="Triangle 21">
            <a:extLst>
              <a:ext uri="{FF2B5EF4-FFF2-40B4-BE49-F238E27FC236}">
                <a16:creationId xmlns:a16="http://schemas.microsoft.com/office/drawing/2014/main" id="{91F1F979-3D40-0F48-A93B-E782BAF082CE}"/>
              </a:ext>
            </a:extLst>
          </p:cNvPr>
          <p:cNvSpPr/>
          <p:nvPr/>
        </p:nvSpPr>
        <p:spPr>
          <a:xfrm rot="5400000">
            <a:off x="5779650" y="3810129"/>
            <a:ext cx="4652564" cy="673631"/>
          </a:xfrm>
          <a:prstGeom prst="triangle">
            <a:avLst>
              <a:gd name="adj" fmla="val 266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8976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predictors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Explain this is an interesting interaction to include</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Wage difference seems to decrease with age in general (right) . However, for trained employees, the trend is positive! (left)</a:t>
            </a:r>
          </a:p>
        </p:txBody>
      </p:sp>
      <p:pic>
        <p:nvPicPr>
          <p:cNvPr id="4" name="Picture 3">
            <a:extLst>
              <a:ext uri="{FF2B5EF4-FFF2-40B4-BE49-F238E27FC236}">
                <a16:creationId xmlns:a16="http://schemas.microsoft.com/office/drawing/2014/main" id="{77C1E054-A1A3-804A-A6EA-5190FECECD9D}"/>
              </a:ext>
            </a:extLst>
          </p:cNvPr>
          <p:cNvPicPr>
            <a:picLocks noChangeAspect="1"/>
          </p:cNvPicPr>
          <p:nvPr/>
        </p:nvPicPr>
        <p:blipFill>
          <a:blip r:embed="rId2"/>
          <a:stretch>
            <a:fillRect/>
          </a:stretch>
        </p:blipFill>
        <p:spPr>
          <a:xfrm>
            <a:off x="312529" y="2341985"/>
            <a:ext cx="5783471" cy="3567725"/>
          </a:xfrm>
          <a:prstGeom prst="rect">
            <a:avLst/>
          </a:prstGeom>
        </p:spPr>
      </p:pic>
      <p:pic>
        <p:nvPicPr>
          <p:cNvPr id="7" name="Picture 6">
            <a:extLst>
              <a:ext uri="{FF2B5EF4-FFF2-40B4-BE49-F238E27FC236}">
                <a16:creationId xmlns:a16="http://schemas.microsoft.com/office/drawing/2014/main" id="{124297AB-A726-CE4A-B3F3-068D060BBB2D}"/>
              </a:ext>
            </a:extLst>
          </p:cNvPr>
          <p:cNvPicPr>
            <a:picLocks noChangeAspect="1"/>
          </p:cNvPicPr>
          <p:nvPr/>
        </p:nvPicPr>
        <p:blipFill>
          <a:blip r:embed="rId3"/>
          <a:stretch>
            <a:fillRect/>
          </a:stretch>
        </p:blipFill>
        <p:spPr>
          <a:xfrm>
            <a:off x="6136605" y="2341985"/>
            <a:ext cx="5778506" cy="3564663"/>
          </a:xfrm>
          <a:prstGeom prst="rect">
            <a:avLst/>
          </a:prstGeom>
        </p:spPr>
      </p:pic>
    </p:spTree>
    <p:extLst>
      <p:ext uri="{BB962C8B-B14F-4D97-AF65-F5344CB8AC3E}">
        <p14:creationId xmlns:p14="http://schemas.microsoft.com/office/powerpoint/2010/main" val="252572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predictors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Explain this is an interesting interaction to include because the slope is bigger for the employees who got the training.</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Wage difference seems to increase for additional years of education, in general (right). For trained employees, the trend is also positive, but slope seems higher (left)</a:t>
            </a:r>
          </a:p>
        </p:txBody>
      </p:sp>
      <p:pic>
        <p:nvPicPr>
          <p:cNvPr id="8" name="Picture 7">
            <a:extLst>
              <a:ext uri="{FF2B5EF4-FFF2-40B4-BE49-F238E27FC236}">
                <a16:creationId xmlns:a16="http://schemas.microsoft.com/office/drawing/2014/main" id="{6E34448E-3625-B94A-8ACB-3EFCE6A836E9}"/>
              </a:ext>
            </a:extLst>
          </p:cNvPr>
          <p:cNvPicPr>
            <a:picLocks noChangeAspect="1"/>
          </p:cNvPicPr>
          <p:nvPr/>
        </p:nvPicPr>
        <p:blipFill>
          <a:blip r:embed="rId2"/>
          <a:stretch>
            <a:fillRect/>
          </a:stretch>
        </p:blipFill>
        <p:spPr>
          <a:xfrm>
            <a:off x="274463" y="2341985"/>
            <a:ext cx="5780933" cy="3566160"/>
          </a:xfrm>
          <a:prstGeom prst="rect">
            <a:avLst/>
          </a:prstGeom>
        </p:spPr>
      </p:pic>
      <p:pic>
        <p:nvPicPr>
          <p:cNvPr id="11" name="Picture 10">
            <a:extLst>
              <a:ext uri="{FF2B5EF4-FFF2-40B4-BE49-F238E27FC236}">
                <a16:creationId xmlns:a16="http://schemas.microsoft.com/office/drawing/2014/main" id="{FD07CC17-D641-624E-A781-6B66C3925D13}"/>
              </a:ext>
            </a:extLst>
          </p:cNvPr>
          <p:cNvPicPr>
            <a:picLocks noChangeAspect="1"/>
          </p:cNvPicPr>
          <p:nvPr/>
        </p:nvPicPr>
        <p:blipFill>
          <a:blip r:embed="rId3"/>
          <a:stretch>
            <a:fillRect/>
          </a:stretch>
        </p:blipFill>
        <p:spPr>
          <a:xfrm>
            <a:off x="6136603" y="2341985"/>
            <a:ext cx="5780933" cy="3566160"/>
          </a:xfrm>
          <a:prstGeom prst="rect">
            <a:avLst/>
          </a:prstGeom>
        </p:spPr>
      </p:pic>
    </p:spTree>
    <p:extLst>
      <p:ext uri="{BB962C8B-B14F-4D97-AF65-F5344CB8AC3E}">
        <p14:creationId xmlns:p14="http://schemas.microsoft.com/office/powerpoint/2010/main" val="2814449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Model &amp; Findings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dirty="0">
                <a:solidFill>
                  <a:schemeClr val="tx1"/>
                </a:solidFill>
                <a:latin typeface="Arial" panose="020B0604020202020204" pitchFamily="34" charset="0"/>
                <a:cs typeface="Arial" panose="020B0604020202020204" pitchFamily="34" charset="0"/>
              </a:rPr>
              <a:t>Talking Points:</a:t>
            </a:r>
          </a:p>
          <a:p>
            <a:pPr marL="171450" indent="-171450">
              <a:buFontTx/>
              <a:buChar char="-"/>
            </a:pPr>
            <a:r>
              <a:rPr lang="en-US" sz="1200" dirty="0">
                <a:solidFill>
                  <a:schemeClr val="tx1"/>
                </a:solidFill>
                <a:latin typeface="Arial" panose="020B0604020202020204" pitchFamily="34" charset="0"/>
                <a:cs typeface="Arial" panose="020B0604020202020204" pitchFamily="34" charset="0"/>
              </a:rPr>
              <a:t>Explain this model does satisfy the assumptions (therefore our conclusions are valid)</a:t>
            </a:r>
          </a:p>
          <a:p>
            <a:pPr marL="171450" indent="-171450">
              <a:buFontTx/>
              <a:buChar char="-"/>
            </a:pPr>
            <a:r>
              <a:rPr lang="en-US" sz="1200" dirty="0">
                <a:solidFill>
                  <a:schemeClr val="tx1"/>
                </a:solidFill>
                <a:latin typeface="Arial" panose="020B0604020202020204" pitchFamily="34" charset="0"/>
                <a:cs typeface="Arial" panose="020B0604020202020204" pitchFamily="34" charset="0"/>
              </a:rPr>
              <a:t>Explain conclusions (answer questions)</a:t>
            </a:r>
          </a:p>
        </p:txBody>
      </p:sp>
      <mc:AlternateContent xmlns:mc="http://schemas.openxmlformats.org/markup-compatibility/2006">
        <mc:Choice xmlns:a14="http://schemas.microsoft.com/office/drawing/2010/main" Requires="a14">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173566" y="1246743"/>
                <a:ext cx="11844867" cy="105956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14:m>
                  <m:oMathPara xmlns:m="http://schemas.openxmlformats.org/officeDocument/2006/math">
                    <m:oMathParaPr>
                      <m:jc m:val="center"/>
                    </m:oMathParaPr>
                    <m:oMath xmlns:m="http://schemas.openxmlformats.org/officeDocument/2006/math">
                      <m:r>
                        <a:rPr lang="en-US" b="0" i="1" dirty="0" smtClean="0">
                          <a:latin typeface="Cambria Math" panose="02040503050406030204" pitchFamily="18" charset="0"/>
                        </a:rPr>
                        <m:t>𝐷𝑖𝑓𝑓</m:t>
                      </m:r>
                      <m:r>
                        <a:rPr lang="en-US" b="0" i="1" dirty="0" smtClean="0">
                          <a:latin typeface="Cambria Math" panose="02040503050406030204" pitchFamily="18" charset="0"/>
                        </a:rPr>
                        <m:t>7874=</m:t>
                      </m:r>
                      <m:sSub>
                        <m:sSubPr>
                          <m:ctrlPr>
                            <a:rPr lang="en-US" i="1" dirty="0" smtClean="0">
                              <a:latin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rPr>
                            <m:t>0</m:t>
                          </m:r>
                        </m:sub>
                      </m:sSub>
                      <m:r>
                        <a:rPr lang="en-US" b="0" i="1" dirty="0" smtClean="0">
                          <a:latin typeface="Cambria Math" panose="02040503050406030204" pitchFamily="18" charset="0"/>
                          <a:ea typeface="Cambria Math" panose="02040503050406030204" pitchFamily="18" charset="0"/>
                        </a:rPr>
                        <m:t>+</m:t>
                      </m:r>
                      <m:sSub>
                        <m:sSubPr>
                          <m:ctrlPr>
                            <a:rPr lang="en-US" b="0" i="1" dirty="0" smtClean="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ea typeface="Cambria Math" panose="02040503050406030204" pitchFamily="18" charset="0"/>
                            </a:rPr>
                            <m:t>1</m:t>
                          </m:r>
                        </m:sub>
                      </m:sSub>
                      <m:r>
                        <a:rPr lang="en-US" b="0" i="1" dirty="0" smtClean="0">
                          <a:latin typeface="Cambria Math" panose="02040503050406030204" pitchFamily="18" charset="0"/>
                        </a:rPr>
                        <m:t>𝑇𝑟𝑒𝑎𝑡𝑚𝑒𝑛𝑡</m:t>
                      </m:r>
                      <m:r>
                        <a:rPr lang="en-US" i="1" dirty="0" smtClean="0">
                          <a:latin typeface="Cambria Math" panose="02040503050406030204" pitchFamily="18" charset="0"/>
                        </a:rPr>
                        <m:t>+ </m:t>
                      </m:r>
                      <m:sSub>
                        <m:sSubPr>
                          <m:ctrlPr>
                            <a:rPr lang="en-US" i="1" dirty="0" smtClean="0">
                              <a:latin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rPr>
                            <m:t>2</m:t>
                          </m:r>
                        </m:sub>
                      </m:sSub>
                      <m:r>
                        <a:rPr lang="en-US" b="0" i="1" dirty="0" smtClean="0">
                          <a:latin typeface="Cambria Math" panose="02040503050406030204" pitchFamily="18" charset="0"/>
                        </a:rPr>
                        <m:t>𝐴𝑔𝑒</m:t>
                      </m:r>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rPr>
                            <m:t>3</m:t>
                          </m:r>
                        </m:sub>
                      </m:sSub>
                      <m:r>
                        <a:rPr lang="en-US" b="0" i="1" dirty="0" smtClean="0">
                          <a:latin typeface="Cambria Math" panose="02040503050406030204" pitchFamily="18" charset="0"/>
                          <a:ea typeface="Cambria Math" panose="02040503050406030204" pitchFamily="18" charset="0"/>
                        </a:rPr>
                        <m:t>𝑀𝑎𝑟𝑟𝑖𝑒𝑑</m:t>
                      </m:r>
                      <m:r>
                        <a:rPr lang="en-US" b="0" i="1" dirty="0" smtClean="0">
                          <a:latin typeface="Cambria Math" panose="02040503050406030204" pitchFamily="18" charset="0"/>
                          <a:ea typeface="Cambria Math" panose="02040503050406030204" pitchFamily="18" charset="0"/>
                        </a:rPr>
                        <m:t>+</m:t>
                      </m:r>
                      <m:sSub>
                        <m:sSubPr>
                          <m:ctrlPr>
                            <a:rPr lang="en-US" b="0" i="1" dirty="0" smtClean="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ea typeface="Cambria Math" panose="02040503050406030204" pitchFamily="18" charset="0"/>
                            </a:rPr>
                            <m:t>4</m:t>
                          </m:r>
                        </m:sub>
                      </m:sSub>
                      <m:r>
                        <a:rPr lang="en-US" b="0" i="1" dirty="0" smtClean="0">
                          <a:latin typeface="Cambria Math" panose="02040503050406030204" pitchFamily="18" charset="0"/>
                          <a:ea typeface="Cambria Math" panose="02040503050406030204" pitchFamily="18" charset="0"/>
                        </a:rPr>
                        <m:t>𝑇𝑟𝑒𝑎𝑡𝑚𝑒𝑛𝑡</m:t>
                      </m:r>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𝐴𝑔𝑒</m:t>
                      </m:r>
                      <m:r>
                        <a:rPr lang="en-US" b="0" i="1" dirty="0" smtClean="0">
                          <a:latin typeface="Cambria Math" panose="02040503050406030204" pitchFamily="18" charset="0"/>
                          <a:ea typeface="Cambria Math" panose="02040503050406030204" pitchFamily="18" charset="0"/>
                        </a:rPr>
                        <m:t>+</m:t>
                      </m:r>
                      <m:sSub>
                        <m:sSubPr>
                          <m:ctrlPr>
                            <a:rPr lang="en-US" b="0" i="1" dirty="0" smtClean="0">
                              <a:latin typeface="Cambria Math" panose="02040503050406030204" pitchFamily="18" charset="0"/>
                              <a:ea typeface="Cambria Math" panose="02040503050406030204" pitchFamily="18" charset="0"/>
                            </a:rPr>
                          </m:ctrlPr>
                        </m:sSubPr>
                        <m:e>
                          <m:r>
                            <a:rPr lang="en-US" i="1" dirty="0">
                              <a:latin typeface="Cambria Math" panose="02040503050406030204" pitchFamily="18" charset="0"/>
                              <a:ea typeface="Cambria Math" panose="02040503050406030204" pitchFamily="18" charset="0"/>
                            </a:rPr>
                            <m:t>𝛽</m:t>
                          </m:r>
                        </m:e>
                        <m:sub>
                          <m:r>
                            <a:rPr lang="en-US" b="0" i="1" dirty="0" smtClean="0">
                              <a:latin typeface="Cambria Math" panose="02040503050406030204" pitchFamily="18" charset="0"/>
                              <a:ea typeface="Cambria Math" panose="02040503050406030204" pitchFamily="18" charset="0"/>
                            </a:rPr>
                            <m:t>5</m:t>
                          </m:r>
                        </m:sub>
                      </m:sSub>
                      <m:r>
                        <a:rPr lang="en-US" b="0" i="1" dirty="0" smtClean="0">
                          <a:latin typeface="Cambria Math" panose="02040503050406030204" pitchFamily="18" charset="0"/>
                          <a:ea typeface="Cambria Math" panose="02040503050406030204" pitchFamily="18" charset="0"/>
                        </a:rPr>
                        <m:t>𝐴𝑔𝑒</m:t>
                      </m:r>
                      <m:r>
                        <a:rPr lang="en-US" b="0" i="1" dirty="0" smtClean="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𝑀𝑎𝑟𝑟𝑖𝑒𝑑</m:t>
                      </m:r>
                      <m:r>
                        <a:rPr lang="en-US" b="0" i="1" dirty="0" smtClean="0">
                          <a:latin typeface="Cambria Math" panose="02040503050406030204" pitchFamily="18" charset="0"/>
                          <a:ea typeface="Cambria Math" panose="02040503050406030204" pitchFamily="18" charset="0"/>
                        </a:rPr>
                        <m:t>+ </m:t>
                      </m:r>
                      <m:sSub>
                        <m:sSubPr>
                          <m:ctrlPr>
                            <a:rPr lang="en-US" i="1" dirty="0" smtClean="0">
                              <a:latin typeface="Cambria Math" panose="02040503050406030204" pitchFamily="18" charset="0"/>
                            </a:rPr>
                          </m:ctrlPr>
                        </m:sSubPr>
                        <m:e>
                          <m:r>
                            <a:rPr lang="en-US" i="1" dirty="0" smtClean="0">
                              <a:latin typeface="Cambria Math" panose="02040503050406030204" pitchFamily="18" charset="0"/>
                              <a:ea typeface="Cambria Math" panose="02040503050406030204" pitchFamily="18" charset="0"/>
                            </a:rPr>
                            <m:t>𝜖</m:t>
                          </m:r>
                        </m:e>
                        <m:sub>
                          <m:r>
                            <a:rPr lang="en-US" b="0" i="1" dirty="0" smtClean="0">
                              <a:latin typeface="Cambria Math" panose="02040503050406030204" pitchFamily="18" charset="0"/>
                            </a:rPr>
                            <m:t>𝑖</m:t>
                          </m:r>
                        </m:sub>
                      </m:sSub>
                      <m:sSub>
                        <m:sSubPr>
                          <m:ctrlPr>
                            <a:rPr lang="en-US" i="1" dirty="0">
                              <a:latin typeface="Cambria Math" panose="02040503050406030204" pitchFamily="18" charset="0"/>
                            </a:rPr>
                          </m:ctrlPr>
                        </m:sSubPr>
                        <m:e>
                          <m:r>
                            <a:rPr lang="en-US" b="0" i="1" dirty="0" smtClean="0">
                              <a:latin typeface="Cambria Math" panose="02040503050406030204" pitchFamily="18" charset="0"/>
                            </a:rPr>
                            <m:t>,  </m:t>
                          </m:r>
                          <m:r>
                            <a:rPr lang="en-US" i="1" dirty="0">
                              <a:latin typeface="Cambria Math" panose="02040503050406030204" pitchFamily="18" charset="0"/>
                              <a:ea typeface="Cambria Math" panose="02040503050406030204" pitchFamily="18" charset="0"/>
                            </a:rPr>
                            <m:t>𝜖</m:t>
                          </m:r>
                        </m:e>
                        <m:sub>
                          <m:r>
                            <a:rPr lang="en-US" i="1" dirty="0">
                              <a:latin typeface="Cambria Math" panose="02040503050406030204" pitchFamily="18" charset="0"/>
                            </a:rPr>
                            <m:t>𝑖</m:t>
                          </m:r>
                        </m:sub>
                      </m:sSub>
                      <m:r>
                        <a:rPr lang="en-US" i="1" dirty="0" smtClean="0">
                          <a:latin typeface="Cambria Math" panose="02040503050406030204" pitchFamily="18" charset="0"/>
                        </a:rPr>
                        <m:t>~</m:t>
                      </m:r>
                      <m:r>
                        <a:rPr lang="en-US" i="1" dirty="0" smtClean="0">
                          <a:latin typeface="Cambria Math" panose="02040503050406030204" pitchFamily="18" charset="0"/>
                        </a:rPr>
                        <m:t>𝑁</m:t>
                      </m:r>
                      <m:r>
                        <a:rPr lang="en-US" i="1" dirty="0" smtClean="0">
                          <a:latin typeface="Cambria Math" panose="02040503050406030204" pitchFamily="18" charset="0"/>
                        </a:rPr>
                        <m:t>(0, </m:t>
                      </m:r>
                      <m:sSup>
                        <m:sSupPr>
                          <m:ctrlPr>
                            <a:rPr lang="en-US" i="1" dirty="0" smtClean="0">
                              <a:latin typeface="Cambria Math" panose="02040503050406030204" pitchFamily="18" charset="0"/>
                            </a:rPr>
                          </m:ctrlPr>
                        </m:sSupPr>
                        <m:e>
                          <m:r>
                            <a:rPr lang="en-US" i="1" dirty="0" smtClean="0">
                              <a:latin typeface="Cambria Math" panose="02040503050406030204" pitchFamily="18" charset="0"/>
                              <a:ea typeface="Cambria Math" panose="02040503050406030204" pitchFamily="18" charset="0"/>
                            </a:rPr>
                            <m:t>𝜎</m:t>
                          </m:r>
                        </m:e>
                        <m:sup>
                          <m:r>
                            <a:rPr lang="en-US" b="0" i="1" dirty="0" smtClean="0">
                              <a:latin typeface="Cambria Math" panose="02040503050406030204" pitchFamily="18" charset="0"/>
                            </a:rPr>
                            <m:t>2</m:t>
                          </m:r>
                        </m:sup>
                      </m:sSup>
                      <m:r>
                        <a:rPr lang="en-US" i="1" dirty="0" smtClean="0">
                          <a:latin typeface="Cambria Math" panose="02040503050406030204" pitchFamily="18" charset="0"/>
                        </a:rPr>
                        <m:t>)</m:t>
                      </m:r>
                    </m:oMath>
                  </m:oMathPara>
                </a14:m>
                <a:endParaRPr lang="en-US" dirty="0"/>
              </a:p>
              <a:p>
                <a:pPr marL="0" indent="0">
                  <a:buNone/>
                </a:pPr>
                <a:r>
                  <a:rPr lang="en-US" sz="1400" dirty="0"/>
                  <a:t>Model Output:</a:t>
                </a:r>
                <a:br>
                  <a:rPr lang="en-US" dirty="0"/>
                </a:br>
                <a:endParaRPr lang="en-US" dirty="0"/>
              </a:p>
            </p:txBody>
          </p:sp>
        </mc:Choice>
        <mc:Fallback>
          <p:sp>
            <p:nvSpPr>
              <p:cNvPr id="6" name="Content Placeholder 2">
                <a:extLst>
                  <a:ext uri="{FF2B5EF4-FFF2-40B4-BE49-F238E27FC236}">
                    <a16:creationId xmlns:a16="http://schemas.microsoft.com/office/drawing/2014/main" id="{3DA8E355-64AD-324B-822A-7C20D0B393B6}"/>
                  </a:ext>
                </a:extLst>
              </p:cNvPr>
              <p:cNvSpPr txBox="1">
                <a:spLocks noRot="1" noChangeAspect="1" noMove="1" noResize="1" noEditPoints="1" noAdjustHandles="1" noChangeArrowheads="1" noChangeShapeType="1" noTextEdit="1"/>
              </p:cNvSpPr>
              <p:nvPr/>
            </p:nvSpPr>
            <p:spPr>
              <a:xfrm>
                <a:off x="173566" y="1246743"/>
                <a:ext cx="11844867" cy="1059567"/>
              </a:xfrm>
              <a:prstGeom prst="rect">
                <a:avLst/>
              </a:prstGeom>
              <a:blipFill>
                <a:blip r:embed="rId2"/>
                <a:stretch>
                  <a:fillRect l="-107"/>
                </a:stretch>
              </a:blipFill>
            </p:spPr>
            <p:txBody>
              <a:bodyPr/>
              <a:lstStyle/>
              <a:p>
                <a:r>
                  <a:rPr lang="en-US">
                    <a:noFill/>
                  </a:rPr>
                  <a:t> </a:t>
                </a:r>
              </a:p>
            </p:txBody>
          </p:sp>
        </mc:Fallback>
      </mc:AlternateContent>
      <p:graphicFrame>
        <p:nvGraphicFramePr>
          <p:cNvPr id="3" name="Table 2">
            <a:extLst>
              <a:ext uri="{FF2B5EF4-FFF2-40B4-BE49-F238E27FC236}">
                <a16:creationId xmlns:a16="http://schemas.microsoft.com/office/drawing/2014/main" id="{86CFAB17-0CF5-AB48-BB1F-A081503CE82E}"/>
              </a:ext>
            </a:extLst>
          </p:cNvPr>
          <p:cNvGraphicFramePr>
            <a:graphicFrameLocks noGrp="1"/>
          </p:cNvGraphicFramePr>
          <p:nvPr>
            <p:extLst>
              <p:ext uri="{D42A27DB-BD31-4B8C-83A1-F6EECF244321}">
                <p14:modId xmlns:p14="http://schemas.microsoft.com/office/powerpoint/2010/main" val="2925561712"/>
              </p:ext>
            </p:extLst>
          </p:nvPr>
        </p:nvGraphicFramePr>
        <p:xfrm>
          <a:off x="1218531" y="1995694"/>
          <a:ext cx="9836146" cy="2263041"/>
        </p:xfrm>
        <a:graphic>
          <a:graphicData uri="http://schemas.openxmlformats.org/drawingml/2006/table">
            <a:tbl>
              <a:tblPr>
                <a:tableStyleId>{5C22544A-7EE6-4342-B048-85BDC9FD1C3A}</a:tableStyleId>
              </a:tblPr>
              <a:tblGrid>
                <a:gridCol w="2413000">
                  <a:extLst>
                    <a:ext uri="{9D8B030D-6E8A-4147-A177-3AD203B41FA5}">
                      <a16:colId xmlns:a16="http://schemas.microsoft.com/office/drawing/2014/main" val="1540436802"/>
                    </a:ext>
                  </a:extLst>
                </a:gridCol>
                <a:gridCol w="1237191">
                  <a:extLst>
                    <a:ext uri="{9D8B030D-6E8A-4147-A177-3AD203B41FA5}">
                      <a16:colId xmlns:a16="http://schemas.microsoft.com/office/drawing/2014/main" val="3016694338"/>
                    </a:ext>
                  </a:extLst>
                </a:gridCol>
                <a:gridCol w="1237191">
                  <a:extLst>
                    <a:ext uri="{9D8B030D-6E8A-4147-A177-3AD203B41FA5}">
                      <a16:colId xmlns:a16="http://schemas.microsoft.com/office/drawing/2014/main" val="421727062"/>
                    </a:ext>
                  </a:extLst>
                </a:gridCol>
                <a:gridCol w="1237191">
                  <a:extLst>
                    <a:ext uri="{9D8B030D-6E8A-4147-A177-3AD203B41FA5}">
                      <a16:colId xmlns:a16="http://schemas.microsoft.com/office/drawing/2014/main" val="2338621746"/>
                    </a:ext>
                  </a:extLst>
                </a:gridCol>
                <a:gridCol w="1237191">
                  <a:extLst>
                    <a:ext uri="{9D8B030D-6E8A-4147-A177-3AD203B41FA5}">
                      <a16:colId xmlns:a16="http://schemas.microsoft.com/office/drawing/2014/main" val="2889595131"/>
                    </a:ext>
                  </a:extLst>
                </a:gridCol>
                <a:gridCol w="1237191">
                  <a:extLst>
                    <a:ext uri="{9D8B030D-6E8A-4147-A177-3AD203B41FA5}">
                      <a16:colId xmlns:a16="http://schemas.microsoft.com/office/drawing/2014/main" val="3877374859"/>
                    </a:ext>
                  </a:extLst>
                </a:gridCol>
                <a:gridCol w="1237191">
                  <a:extLst>
                    <a:ext uri="{9D8B030D-6E8A-4147-A177-3AD203B41FA5}">
                      <a16:colId xmlns:a16="http://schemas.microsoft.com/office/drawing/2014/main" val="3405799540"/>
                    </a:ext>
                  </a:extLst>
                </a:gridCol>
              </a:tblGrid>
              <a:tr h="219909">
                <a:tc>
                  <a:txBody>
                    <a:bodyPr/>
                    <a:lstStyle/>
                    <a:p>
                      <a:pPr algn="ctr" fontAlgn="b"/>
                      <a:r>
                        <a:rPr lang="en-US" sz="1200" b="1" u="none" strike="noStrike" dirty="0">
                          <a:effectLst/>
                        </a:rPr>
                        <a:t>Coefficients</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effectLst/>
                        </a:rPr>
                        <a:t>Estimate</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effectLst/>
                        </a:rPr>
                        <a:t>Std. Error</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effectLst/>
                        </a:rPr>
                        <a:t>P-values</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effectLst/>
                        </a:rPr>
                        <a:t>2.50%</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dirty="0">
                          <a:effectLst/>
                        </a:rPr>
                        <a:t>97.50%</a:t>
                      </a:r>
                      <a:endParaRPr lang="en-US" sz="1200" b="1"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422993"/>
                  </a:ext>
                </a:extLst>
              </a:tr>
              <a:tr h="340522">
                <a:tc>
                  <a:txBody>
                    <a:bodyPr/>
                    <a:lstStyle/>
                    <a:p>
                      <a:pPr algn="ctr" fontAlgn="b"/>
                      <a:r>
                        <a:rPr lang="en-US" sz="1200" u="none" strike="noStrike">
                          <a:effectLst/>
                        </a:rPr>
                        <a:t>(Intercept)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2122.28</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533.38</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7.76E-05</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1074.79</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3169.76</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8508064"/>
                  </a:ext>
                </a:extLst>
              </a:tr>
              <a:tr h="340522">
                <a:tc>
                  <a:txBody>
                    <a:bodyPr/>
                    <a:lstStyle/>
                    <a:p>
                      <a:pPr algn="ctr" fontAlgn="b"/>
                      <a:r>
                        <a:rPr lang="en-US" sz="1200" u="none" strike="noStrike" dirty="0">
                          <a:effectLst/>
                        </a:rPr>
                        <a:t>Treatment=1</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2572.97</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727.98</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0.00044</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1143.31</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4002.63</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65882013"/>
                  </a:ext>
                </a:extLst>
              </a:tr>
              <a:tr h="340522">
                <a:tc>
                  <a:txBody>
                    <a:bodyPr/>
                    <a:lstStyle/>
                    <a:p>
                      <a:pPr algn="ctr" fontAlgn="b"/>
                      <a:r>
                        <a:rPr lang="en-US" sz="1200" u="none" strike="noStrike" dirty="0">
                          <a:effectLst/>
                        </a:rPr>
                        <a:t>Age (centered)</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-201.94</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51.77</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0.000107</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-303.61</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-100.28</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54965429"/>
                  </a:ext>
                </a:extLst>
              </a:tr>
              <a:tr h="340522">
                <a:tc>
                  <a:txBody>
                    <a:bodyPr/>
                    <a:lstStyle/>
                    <a:p>
                      <a:pPr algn="ctr" fontAlgn="b"/>
                      <a:r>
                        <a:rPr lang="en-US" sz="1200" u="none" strike="noStrike" dirty="0">
                          <a:effectLst/>
                        </a:rPr>
                        <a:t>Married=1</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-1833.72</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715.59</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0.010631</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-3239.05</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-428.40</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88613469"/>
                  </a:ext>
                </a:extLst>
              </a:tr>
              <a:tr h="340522">
                <a:tc>
                  <a:txBody>
                    <a:bodyPr/>
                    <a:lstStyle/>
                    <a:p>
                      <a:pPr algn="ctr" fontAlgn="b"/>
                      <a:r>
                        <a:rPr lang="en-US" sz="1200" u="none" strike="noStrike" dirty="0">
                          <a:effectLst/>
                        </a:rPr>
                        <a:t>Treated=1:Age(centered)</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294.99</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89.63</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0.001056</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118.96</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471.02</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6503347"/>
                  </a:ext>
                </a:extLst>
              </a:tr>
              <a:tr h="340522">
                <a:tc>
                  <a:txBody>
                    <a:bodyPr/>
                    <a:lstStyle/>
                    <a:p>
                      <a:pPr algn="ctr" fontAlgn="b"/>
                      <a:r>
                        <a:rPr lang="en-US" sz="1200" u="none" strike="noStrike" dirty="0">
                          <a:effectLst/>
                        </a:rPr>
                        <a:t>Age(centered):Married=1</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129.44</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70.76</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0.067862</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a:effectLst/>
                        </a:rPr>
                        <a:t>-9.53</a:t>
                      </a:r>
                      <a:endParaRPr lang="en-US" sz="1200" b="0" i="0" u="none" strike="noStrike">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u="none" strike="noStrike" dirty="0">
                          <a:effectLst/>
                        </a:rPr>
                        <a:t>268.41</a:t>
                      </a:r>
                      <a:endParaRPr lang="en-US" sz="1200" b="0" i="0" u="none" strike="noStrike" dirty="0">
                        <a:solidFill>
                          <a:srgbClr val="000000"/>
                        </a:solidFill>
                        <a:effectLst/>
                        <a:latin typeface="Calibri" panose="020F0502020204030204" pitchFamily="34" charset="0"/>
                      </a:endParaRPr>
                    </a:p>
                  </a:txBody>
                  <a:tcPr marL="9525" marR="9525" marT="9525" marB="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35342702"/>
                  </a:ext>
                </a:extLst>
              </a:tr>
            </a:tbl>
          </a:graphicData>
        </a:graphic>
      </p:graphicFrame>
      <p:sp>
        <p:nvSpPr>
          <p:cNvPr id="4" name="TextBox 3">
            <a:extLst>
              <a:ext uri="{FF2B5EF4-FFF2-40B4-BE49-F238E27FC236}">
                <a16:creationId xmlns:a16="http://schemas.microsoft.com/office/drawing/2014/main" id="{13A01498-CC50-974D-A06B-E1B9E4BD948B}"/>
              </a:ext>
            </a:extLst>
          </p:cNvPr>
          <p:cNvSpPr txBox="1"/>
          <p:nvPr/>
        </p:nvSpPr>
        <p:spPr>
          <a:xfrm>
            <a:off x="312529" y="4551691"/>
            <a:ext cx="11538820" cy="1908215"/>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400" dirty="0"/>
              <a:t>Holding all variables at the baseline, employees who received the training would have an increase in the difference in wage between 1974-1978 of ~$2573. That is significant evidence that employees who receive the training tend to earn higher wages than workers who do not receive job training.</a:t>
            </a:r>
          </a:p>
          <a:p>
            <a:pPr marL="285750" indent="-285750">
              <a:spcAft>
                <a:spcPts val="600"/>
              </a:spcAft>
              <a:buFont typeface="Arial" panose="020B0604020202020204" pitchFamily="34" charset="0"/>
              <a:buChar char="•"/>
            </a:pPr>
            <a:r>
              <a:rPr lang="en-US" sz="1400" dirty="0"/>
              <a:t>Wight 95% confidence, the increase in wage difference is between ~$ 1075 and $ 3170.</a:t>
            </a:r>
          </a:p>
          <a:p>
            <a:pPr marL="285750" indent="-285750">
              <a:spcAft>
                <a:spcPts val="600"/>
              </a:spcAft>
              <a:buFont typeface="Arial" panose="020B0604020202020204" pitchFamily="34" charset="0"/>
              <a:buChar char="•"/>
            </a:pPr>
            <a:r>
              <a:rPr lang="en-US" sz="1400" dirty="0"/>
              <a:t>Being married has a negative effect of about $1800 in the wage difference between those years (holding all other variables at the baseline).</a:t>
            </a:r>
          </a:p>
          <a:p>
            <a:pPr marL="285750" indent="-285750">
              <a:spcAft>
                <a:spcPts val="600"/>
              </a:spcAft>
              <a:buFont typeface="Arial" panose="020B0604020202020204" pitchFamily="34" charset="0"/>
              <a:buChar char="•"/>
            </a:pPr>
            <a:r>
              <a:rPr lang="en-US" sz="1400" dirty="0"/>
              <a:t>Age also has a negative effect in the wage difference. For each additional year of age, the wage difference is approx.. $ 202 less</a:t>
            </a:r>
          </a:p>
          <a:p>
            <a:pPr marL="285750" indent="-285750">
              <a:spcAft>
                <a:spcPts val="600"/>
              </a:spcAft>
              <a:buFont typeface="Arial" panose="020B0604020202020204" pitchFamily="34" charset="0"/>
              <a:buChar char="•"/>
            </a:pPr>
            <a:r>
              <a:rPr lang="en-US" sz="1400" dirty="0"/>
              <a:t>However, considering an employee who did receive training, for each year he ages,  he will have + $ 2573 - $ 202 + $ 295 = $ 2666 extra wage compared to an employee who is not getting trained and has the average age, 27 y/o, (intercept since we centered age), keeping other variables constant.  </a:t>
            </a:r>
          </a:p>
        </p:txBody>
      </p:sp>
    </p:spTree>
    <p:extLst>
      <p:ext uri="{BB962C8B-B14F-4D97-AF65-F5344CB8AC3E}">
        <p14:creationId xmlns:p14="http://schemas.microsoft.com/office/powerpoint/2010/main" val="226721104"/>
      </p:ext>
    </p:extLst>
  </p:cSld>
  <p:clrMapOvr>
    <a:masterClrMapping/>
  </p:clrMapOvr>
</p:sld>
</file>

<file path=ppt/theme/theme1.xml><?xml version="1.0" encoding="utf-8"?>
<a:theme xmlns:a="http://schemas.openxmlformats.org/drawingml/2006/main" name="Parcel">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{D0F0804B-51AF-B24B-94FB-73F0020ABBEF}tf10001120</Template>
  <TotalTime>476</TotalTime>
  <Words>1317</Words>
  <Application>Microsoft Macintosh PowerPoint</Application>
  <PresentationFormat>Widescreen</PresentationFormat>
  <Paragraphs>160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Cambria Math</vt:lpstr>
      <vt:lpstr>Gill Sans MT</vt:lpstr>
      <vt:lpstr>Parcel</vt:lpstr>
      <vt:lpstr>Effects of Job Training on Wages Part 1</vt:lpstr>
      <vt:lpstr>Data &amp; project objective</vt:lpstr>
      <vt:lpstr>Data &amp; project objective</vt:lpstr>
      <vt:lpstr>About the data: Observation counts</vt:lpstr>
      <vt:lpstr>About the data: Response variable</vt:lpstr>
      <vt:lpstr>About the data: predictors</vt:lpstr>
      <vt:lpstr>About the data: predictors</vt:lpstr>
      <vt:lpstr>About the data: predictors</vt:lpstr>
      <vt:lpstr>Model &amp; Findings</vt:lpstr>
      <vt:lpstr>Model assessment</vt:lpstr>
      <vt:lpstr>Model assessment</vt:lpstr>
      <vt:lpstr>Outliers</vt:lpstr>
      <vt:lpstr>Model building &amp; VALIDATION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Job Training on Wages Part 1</dc:title>
  <dc:creator>Clarissa Ache Cabello</dc:creator>
  <cp:lastModifiedBy>Clarissa Ache Cabello</cp:lastModifiedBy>
  <cp:revision>11</cp:revision>
  <dcterms:created xsi:type="dcterms:W3CDTF">2021-09-27T19:04:08Z</dcterms:created>
  <dcterms:modified xsi:type="dcterms:W3CDTF">2021-09-28T22:19:22Z</dcterms:modified>
</cp:coreProperties>
</file>

<file path=docProps/thumbnail.jpeg>
</file>